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70" r:id="rId5"/>
    <p:sldId id="260" r:id="rId6"/>
    <p:sldId id="261" r:id="rId7"/>
    <p:sldId id="262" r:id="rId8"/>
    <p:sldId id="263" r:id="rId9"/>
    <p:sldId id="264" r:id="rId10"/>
    <p:sldId id="259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3" autoAdjust="0"/>
    <p:restoredTop sz="94660"/>
  </p:normalViewPr>
  <p:slideViewPr>
    <p:cSldViewPr snapToGrid="0">
      <p:cViewPr varScale="1">
        <p:scale>
          <a:sx n="60" d="100"/>
          <a:sy n="60" d="100"/>
        </p:scale>
        <p:origin x="12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9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1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8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8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73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7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63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6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69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71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7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CB4D5-4167-4328-89B1-9948F2F8F3C9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9091F-0F4B-4AAC-BCA8-40BC16C99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68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Tutorial 4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Some technical analysis examples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Demonstration for teaching purpose only!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Not a suggestion of any investment!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97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Haar</a:t>
            </a:r>
            <a:r>
              <a:rPr lang="en-US" dirty="0" smtClean="0"/>
              <a:t> wavelet decomposition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 the data into pieces, each piece have M values</a:t>
            </a:r>
          </a:p>
          <a:p>
            <a:endParaRPr lang="en-US" dirty="0" smtClean="0"/>
          </a:p>
          <a:p>
            <a:r>
              <a:rPr lang="en-US" dirty="0" smtClean="0"/>
              <a:t>Assume M = 8</a:t>
            </a:r>
          </a:p>
          <a:p>
            <a:r>
              <a:rPr lang="en-US" dirty="0" smtClean="0"/>
              <a:t>Apply the following decomposition into each piece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1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441326"/>
            <a:ext cx="7734300" cy="458552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266950" y="5295132"/>
            <a:ext cx="7886700" cy="2593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x = </a:t>
            </a:r>
            <a:r>
              <a:rPr lang="en-US" dirty="0" smtClean="0">
                <a:solidFill>
                  <a:srgbClr val="00B0F0"/>
                </a:solidFill>
              </a:rPr>
              <a:t>q2 </a:t>
            </a:r>
            <a:r>
              <a:rPr lang="en-US" dirty="0" smtClean="0"/>
              <a:t>+ </a:t>
            </a:r>
            <a:r>
              <a:rPr lang="en-US" dirty="0" smtClean="0">
                <a:solidFill>
                  <a:srgbClr val="FF0000"/>
                </a:solidFill>
              </a:rPr>
              <a:t>q1</a:t>
            </a:r>
            <a:r>
              <a:rPr lang="en-US" dirty="0" smtClean="0"/>
              <a:t> + </a:t>
            </a:r>
            <a:r>
              <a:rPr lang="en-US" dirty="0" smtClean="0">
                <a:solidFill>
                  <a:schemeClr val="accent6"/>
                </a:solidFill>
              </a:rPr>
              <a:t>q0</a:t>
            </a:r>
            <a:r>
              <a:rPr lang="en-US" dirty="0" smtClean="0"/>
              <a:t> +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00B0F0"/>
                </a:solidFill>
              </a:rPr>
              <a:t>q2 = Q2*c2		</a:t>
            </a:r>
            <a:r>
              <a:rPr lang="en-US" dirty="0" smtClean="0">
                <a:solidFill>
                  <a:srgbClr val="FF0000"/>
                </a:solidFill>
              </a:rPr>
              <a:t>q1 = Q1*c1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chemeClr val="accent6"/>
                </a:solidFill>
              </a:rPr>
              <a:t>q0 = Q0*c0		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 = R *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cr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68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 – with </a:t>
            </a:r>
            <a:r>
              <a:rPr lang="en-US" dirty="0" err="1" smtClean="0"/>
              <a:t>Matlab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the wavelet decomposition to </a:t>
            </a:r>
            <a:r>
              <a:rPr lang="en-US" dirty="0" smtClean="0"/>
              <a:t>certain period of HSI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Assume M =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26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44666"/>
          <a:stretch/>
        </p:blipFill>
        <p:spPr>
          <a:xfrm>
            <a:off x="3552825" y="2352675"/>
            <a:ext cx="1104900" cy="3952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358" y="712787"/>
            <a:ext cx="2813117" cy="14509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63235" b="37870"/>
          <a:stretch/>
        </p:blipFill>
        <p:spPr>
          <a:xfrm>
            <a:off x="438150" y="2352675"/>
            <a:ext cx="1905000" cy="400050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743075" y="4181475"/>
            <a:ext cx="1676400" cy="333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Paste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r="58303"/>
          <a:stretch/>
        </p:blipFill>
        <p:spPr>
          <a:xfrm>
            <a:off x="5867400" y="2305050"/>
            <a:ext cx="2478314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94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021" y="3330525"/>
            <a:ext cx="2491921" cy="4296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599" y="2822624"/>
            <a:ext cx="4209144" cy="37414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234496"/>
            <a:ext cx="7883071" cy="235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76" y="814305"/>
            <a:ext cx="4313024" cy="38791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379" y="365126"/>
            <a:ext cx="4307472" cy="5361906"/>
          </a:xfrm>
          <a:prstGeom prst="rect">
            <a:avLst/>
          </a:prstGeom>
        </p:spPr>
      </p:pic>
      <p:sp>
        <p:nvSpPr>
          <p:cNvPr id="6" name="內容版面配置區 5"/>
          <p:cNvSpPr>
            <a:spLocks noGrp="1"/>
          </p:cNvSpPr>
          <p:nvPr>
            <p:ph idx="1"/>
          </p:nvPr>
        </p:nvSpPr>
        <p:spPr>
          <a:xfrm>
            <a:off x="628650" y="4892842"/>
            <a:ext cx="7886700" cy="1284120"/>
          </a:xfrm>
        </p:spPr>
        <p:txBody>
          <a:bodyPr/>
          <a:lstStyle/>
          <a:p>
            <a:pPr marL="0" indent="0">
              <a:buNone/>
            </a:pPr>
            <a:r>
              <a:rPr lang="en-US" altLang="zh-HK" dirty="0" smtClean="0"/>
              <a:t>See the attachment!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410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Forgot to mention in </a:t>
            </a:r>
            <a:r>
              <a:rPr lang="en-US" b="1" dirty="0" smtClean="0">
                <a:solidFill>
                  <a:srgbClr val="C00000"/>
                </a:solidFill>
              </a:rPr>
              <a:t>the tutorial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For the code in the previous slide,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I divide the signal (32 data points) into two pieces,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and apply the </a:t>
            </a:r>
            <a:r>
              <a:rPr lang="en-US" dirty="0" err="1" smtClean="0">
                <a:solidFill>
                  <a:srgbClr val="C00000"/>
                </a:solidFill>
              </a:rPr>
              <a:t>Haar</a:t>
            </a:r>
            <a:r>
              <a:rPr lang="en-US" dirty="0" smtClean="0">
                <a:solidFill>
                  <a:srgbClr val="C00000"/>
                </a:solidFill>
              </a:rPr>
              <a:t> transform piece </a:t>
            </a:r>
            <a:r>
              <a:rPr lang="en-US" dirty="0" smtClean="0">
                <a:solidFill>
                  <a:srgbClr val="C00000"/>
                </a:solidFill>
              </a:rPr>
              <a:t>by piece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95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566057"/>
            <a:ext cx="7886700" cy="561090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SMA-based trading method</a:t>
            </a:r>
          </a:p>
          <a:p>
            <a:pPr lvl="1"/>
            <a:r>
              <a:rPr lang="en-US" sz="3600" dirty="0" smtClean="0"/>
              <a:t>Computation of SMA</a:t>
            </a:r>
          </a:p>
          <a:p>
            <a:pPr lvl="1"/>
            <a:r>
              <a:rPr lang="en-US" sz="3600" dirty="0" smtClean="0"/>
              <a:t>The mean returns</a:t>
            </a:r>
          </a:p>
          <a:p>
            <a:pPr marL="0" indent="0">
              <a:buNone/>
            </a:pPr>
            <a:endParaRPr lang="en-US" sz="4000" dirty="0" smtClean="0"/>
          </a:p>
          <a:p>
            <a:r>
              <a:rPr lang="en-US" sz="4000" dirty="0" err="1" smtClean="0"/>
              <a:t>Haar</a:t>
            </a:r>
            <a:r>
              <a:rPr lang="en-US" sz="4000" dirty="0" smtClean="0"/>
              <a:t> Wavelet</a:t>
            </a:r>
          </a:p>
          <a:p>
            <a:pPr lvl="1"/>
            <a:r>
              <a:rPr lang="en-US" sz="3600" dirty="0" smtClean="0"/>
              <a:t>Construction</a:t>
            </a:r>
          </a:p>
          <a:p>
            <a:pPr lvl="1"/>
            <a:r>
              <a:rPr lang="en-US" sz="3600" dirty="0" smtClean="0"/>
              <a:t>Decomposition of Signal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7140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SMA-based trading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SMA</a:t>
            </a:r>
            <a:r>
              <a:rPr lang="en-US" baseline="-25000" dirty="0" smtClean="0"/>
              <a:t>M</a:t>
            </a:r>
            <a:r>
              <a:rPr lang="en-US" dirty="0" smtClean="0"/>
              <a:t>  = The average of the price (x</a:t>
            </a:r>
            <a:r>
              <a:rPr lang="en-US" baseline="-25000" dirty="0" smtClean="0"/>
              <a:t>i</a:t>
            </a:r>
            <a:r>
              <a:rPr lang="en-US" dirty="0" smtClean="0"/>
              <a:t>) at previous M trading day</a:t>
            </a:r>
          </a:p>
          <a:p>
            <a:endParaRPr lang="en-US" b="1" dirty="0" smtClean="0"/>
          </a:p>
          <a:p>
            <a:r>
              <a:rPr lang="en-US" b="1" dirty="0" smtClean="0"/>
              <a:t>(M</a:t>
            </a:r>
            <a:r>
              <a:rPr lang="en-US" b="1" baseline="-25000" dirty="0" smtClean="0"/>
              <a:t>1</a:t>
            </a:r>
            <a:r>
              <a:rPr lang="en-US" b="1" dirty="0" smtClean="0"/>
              <a:t>,</a:t>
            </a:r>
            <a:r>
              <a:rPr lang="en-US" b="1" baseline="-25000" dirty="0" smtClean="0"/>
              <a:t> </a:t>
            </a:r>
            <a:r>
              <a:rPr lang="en-US" b="1" dirty="0" smtClean="0"/>
              <a:t>M</a:t>
            </a:r>
            <a:r>
              <a:rPr lang="en-US" b="1" baseline="-25000" dirty="0" smtClean="0"/>
              <a:t>2</a:t>
            </a:r>
            <a:r>
              <a:rPr lang="en-US" b="1" dirty="0" smtClean="0"/>
              <a:t>,p) strategy: M1 &lt; M2</a:t>
            </a:r>
          </a:p>
          <a:p>
            <a:pPr lvl="1"/>
            <a:r>
              <a:rPr lang="en-US" b="1" dirty="0" smtClean="0"/>
              <a:t>“Buy day” if SMA</a:t>
            </a:r>
            <a:r>
              <a:rPr lang="en-US" b="1" baseline="-25000" dirty="0" smtClean="0"/>
              <a:t>M1</a:t>
            </a:r>
            <a:r>
              <a:rPr lang="en-US" b="1" dirty="0" smtClean="0"/>
              <a:t> &gt; SMA</a:t>
            </a:r>
            <a:r>
              <a:rPr lang="en-US" b="1" baseline="-25000" dirty="0" smtClean="0"/>
              <a:t>M2</a:t>
            </a:r>
            <a:r>
              <a:rPr lang="en-US" b="1" dirty="0" smtClean="0"/>
              <a:t> *(1+p%)</a:t>
            </a:r>
          </a:p>
          <a:p>
            <a:pPr lvl="1"/>
            <a:r>
              <a:rPr lang="en-US" b="1" dirty="0" smtClean="0"/>
              <a:t>“Sell </a:t>
            </a:r>
            <a:r>
              <a:rPr lang="en-US" b="1" dirty="0"/>
              <a:t>day” if SMA</a:t>
            </a:r>
            <a:r>
              <a:rPr lang="en-US" b="1" baseline="-25000" dirty="0"/>
              <a:t>M1</a:t>
            </a:r>
            <a:r>
              <a:rPr lang="en-US" b="1" dirty="0"/>
              <a:t> </a:t>
            </a:r>
            <a:r>
              <a:rPr lang="en-US" b="1" dirty="0" smtClean="0"/>
              <a:t>&lt; </a:t>
            </a:r>
            <a:r>
              <a:rPr lang="en-US" b="1" dirty="0"/>
              <a:t>SMA</a:t>
            </a:r>
            <a:r>
              <a:rPr lang="en-US" b="1" baseline="-25000" dirty="0"/>
              <a:t>M2</a:t>
            </a:r>
            <a:r>
              <a:rPr lang="en-US" b="1" dirty="0"/>
              <a:t> *(</a:t>
            </a:r>
            <a:r>
              <a:rPr lang="en-US" b="1" dirty="0" smtClean="0"/>
              <a:t>1-p%)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Evalution</a:t>
            </a:r>
            <a:r>
              <a:rPr lang="en-US" dirty="0" smtClean="0"/>
              <a:t> of </a:t>
            </a:r>
            <a:r>
              <a:rPr lang="en-US" b="1" dirty="0"/>
              <a:t>(M</a:t>
            </a:r>
            <a:r>
              <a:rPr lang="en-US" b="1" baseline="-25000" dirty="0"/>
              <a:t>1</a:t>
            </a:r>
            <a:r>
              <a:rPr lang="en-US" b="1" dirty="0"/>
              <a:t>,</a:t>
            </a:r>
            <a:r>
              <a:rPr lang="en-US" b="1" baseline="-25000" dirty="0"/>
              <a:t> </a:t>
            </a:r>
            <a:r>
              <a:rPr lang="en-US" b="1" dirty="0"/>
              <a:t>M</a:t>
            </a:r>
            <a:r>
              <a:rPr lang="en-US" b="1" baseline="-25000" dirty="0"/>
              <a:t>2</a:t>
            </a:r>
            <a:r>
              <a:rPr lang="en-US" b="1" dirty="0"/>
              <a:t>,p) </a:t>
            </a:r>
            <a:r>
              <a:rPr lang="en-US" b="1" dirty="0" smtClean="0"/>
              <a:t>:</a:t>
            </a:r>
            <a:endParaRPr lang="en-US" dirty="0" smtClean="0"/>
          </a:p>
          <a:p>
            <a:pPr lvl="1"/>
            <a:r>
              <a:rPr lang="en-US" dirty="0" err="1" smtClean="0"/>
              <a:t>r</a:t>
            </a:r>
            <a:r>
              <a:rPr lang="en-US" baseline="-25000" dirty="0" err="1" smtClean="0"/>
              <a:t>i</a:t>
            </a:r>
            <a:r>
              <a:rPr lang="en-US" dirty="0" smtClean="0"/>
              <a:t> = log(x</a:t>
            </a:r>
            <a:r>
              <a:rPr lang="en-US" baseline="-25000" dirty="0" smtClean="0"/>
              <a:t>i+1</a:t>
            </a:r>
            <a:r>
              <a:rPr lang="en-US" dirty="0" smtClean="0"/>
              <a:t>/x</a:t>
            </a:r>
            <a:r>
              <a:rPr lang="en-US" baseline="-25000" dirty="0" smtClean="0"/>
              <a:t>i</a:t>
            </a:r>
            <a:r>
              <a:rPr lang="en-US" dirty="0" smtClean="0"/>
              <a:t>)       </a:t>
            </a:r>
            <a:r>
              <a:rPr lang="en-US" dirty="0" smtClean="0">
                <a:solidFill>
                  <a:srgbClr val="FF0000"/>
                </a:solidFill>
              </a:rPr>
              <a:t>[Natural log]</a:t>
            </a:r>
            <a:endParaRPr lang="en-US" dirty="0" smtClean="0"/>
          </a:p>
          <a:p>
            <a:pPr lvl="1"/>
            <a:r>
              <a:rPr lang="en-US" dirty="0"/>
              <a:t>µ</a:t>
            </a:r>
            <a:r>
              <a:rPr lang="en-US" baseline="-25000" dirty="0"/>
              <a:t>b</a:t>
            </a:r>
            <a:r>
              <a:rPr lang="en-US" dirty="0"/>
              <a:t> </a:t>
            </a:r>
            <a:r>
              <a:rPr lang="en-US" dirty="0" smtClean="0"/>
              <a:t>= average of </a:t>
            </a:r>
            <a:r>
              <a:rPr lang="en-US" dirty="0" err="1" smtClean="0"/>
              <a:t>r</a:t>
            </a:r>
            <a:r>
              <a:rPr lang="en-US" baseline="-25000" dirty="0" err="1"/>
              <a:t>i</a:t>
            </a:r>
            <a:r>
              <a:rPr lang="en-US" dirty="0" smtClean="0"/>
              <a:t>  at  buy days</a:t>
            </a:r>
          </a:p>
          <a:p>
            <a:pPr lvl="1"/>
            <a:r>
              <a:rPr lang="en-US" dirty="0"/>
              <a:t>µ</a:t>
            </a:r>
            <a:r>
              <a:rPr lang="en-US" baseline="-25000" dirty="0"/>
              <a:t>s</a:t>
            </a:r>
            <a:r>
              <a:rPr lang="en-US" dirty="0"/>
              <a:t> </a:t>
            </a:r>
            <a:r>
              <a:rPr lang="en-US" dirty="0" smtClean="0"/>
              <a:t>= average of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i</a:t>
            </a:r>
            <a:r>
              <a:rPr lang="en-US" dirty="0" smtClean="0"/>
              <a:t> at sell days</a:t>
            </a:r>
          </a:p>
        </p:txBody>
      </p:sp>
    </p:spTree>
    <p:extLst>
      <p:ext uri="{BB962C8B-B14F-4D97-AF65-F5344CB8AC3E}">
        <p14:creationId xmlns:p14="http://schemas.microsoft.com/office/powerpoint/2010/main" val="24938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SMA trading for HSI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may see the Excel file SMA.xls</a:t>
            </a:r>
          </a:p>
          <a:p>
            <a:r>
              <a:rPr lang="en-US" dirty="0" smtClean="0"/>
              <a:t>You may also write you own </a:t>
            </a:r>
            <a:r>
              <a:rPr lang="en-US" dirty="0" err="1" smtClean="0"/>
              <a:t>Matlab</a:t>
            </a:r>
            <a:r>
              <a:rPr lang="en-US" dirty="0" smtClean="0"/>
              <a:t> code for the </a:t>
            </a:r>
            <a:r>
              <a:rPr lang="en-US" dirty="0" smtClean="0"/>
              <a:t>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771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Haar</a:t>
            </a:r>
            <a:r>
              <a:rPr lang="en-US" dirty="0" smtClean="0"/>
              <a:t> Wavelets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Fix M = 2^n. There are totally M basis.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Father wavelet </a:t>
            </a:r>
          </a:p>
          <a:p>
            <a:pPr marL="0" indent="0">
              <a:buNone/>
            </a:pPr>
            <a:r>
              <a:rPr lang="el-GR" dirty="0" smtClean="0"/>
              <a:t>Φ</a:t>
            </a:r>
            <a:r>
              <a:rPr lang="en-US" dirty="0"/>
              <a:t> </a:t>
            </a:r>
            <a:r>
              <a:rPr lang="en-US" dirty="0" smtClean="0"/>
              <a:t>= normalized </a:t>
            </a:r>
            <a:r>
              <a:rPr lang="en-US" dirty="0"/>
              <a:t>[</a:t>
            </a:r>
            <a:r>
              <a:rPr lang="en-US" dirty="0" smtClean="0"/>
              <a:t>1 </a:t>
            </a:r>
            <a:r>
              <a:rPr lang="en-US" dirty="0"/>
              <a:t>… </a:t>
            </a:r>
            <a:r>
              <a:rPr lang="en-US" dirty="0" smtClean="0"/>
              <a:t>1]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Mother wavelet</a:t>
            </a:r>
          </a:p>
          <a:p>
            <a:pPr marL="0" indent="0">
              <a:buNone/>
            </a:pPr>
            <a:r>
              <a:rPr lang="el-GR" dirty="0" smtClean="0"/>
              <a:t>Ψ</a:t>
            </a:r>
            <a:r>
              <a:rPr lang="en-US" dirty="0" smtClean="0"/>
              <a:t>{0,0} = </a:t>
            </a:r>
            <a:r>
              <a:rPr lang="en-US" dirty="0"/>
              <a:t>normalized</a:t>
            </a:r>
            <a:r>
              <a:rPr lang="en-US" dirty="0" smtClean="0"/>
              <a:t> [1, …., 1, -1, … -1]</a:t>
            </a:r>
          </a:p>
        </p:txBody>
      </p:sp>
    </p:spTree>
    <p:extLst>
      <p:ext uri="{BB962C8B-B14F-4D97-AF65-F5344CB8AC3E}">
        <p14:creationId xmlns:p14="http://schemas.microsoft.com/office/powerpoint/2010/main" val="8879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Haar</a:t>
            </a:r>
            <a:r>
              <a:rPr lang="en-US" dirty="0"/>
              <a:t> Wavelets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09486"/>
            <a:ext cx="7886700" cy="5138057"/>
          </a:xfrm>
        </p:spPr>
        <p:txBody>
          <a:bodyPr>
            <a:normAutofit fontScale="92500"/>
          </a:bodyPr>
          <a:lstStyle/>
          <a:p>
            <a:r>
              <a:rPr lang="el-GR" dirty="0"/>
              <a:t>Ψ</a:t>
            </a:r>
            <a:r>
              <a:rPr lang="en-US" dirty="0" smtClean="0"/>
              <a:t>{1,0} = </a:t>
            </a:r>
            <a:r>
              <a:rPr lang="en-US" dirty="0"/>
              <a:t>normalized </a:t>
            </a:r>
            <a:r>
              <a:rPr lang="en-US" dirty="0" smtClean="0"/>
              <a:t>[1,…,1, -1,…,-1, 0…0, 0…0]</a:t>
            </a:r>
          </a:p>
          <a:p>
            <a:endParaRPr lang="en-US" dirty="0" smtClean="0"/>
          </a:p>
          <a:p>
            <a:r>
              <a:rPr lang="el-GR" dirty="0"/>
              <a:t>Ψ</a:t>
            </a:r>
            <a:r>
              <a:rPr lang="en-US" dirty="0" smtClean="0"/>
              <a:t>{0,1} </a:t>
            </a:r>
            <a:r>
              <a:rPr lang="en-US" dirty="0"/>
              <a:t>= normalized [1,…,1, -1,…,-1, 0…0, 0…0]</a:t>
            </a:r>
          </a:p>
          <a:p>
            <a:endParaRPr lang="en-US" dirty="0" smtClean="0"/>
          </a:p>
          <a:p>
            <a:r>
              <a:rPr lang="el-GR" dirty="0"/>
              <a:t>Ψ</a:t>
            </a:r>
            <a:r>
              <a:rPr lang="en-US" dirty="0" smtClean="0"/>
              <a:t>{2,0} </a:t>
            </a:r>
            <a:r>
              <a:rPr lang="en-US" dirty="0"/>
              <a:t>= </a:t>
            </a:r>
            <a:r>
              <a:rPr lang="en-US" dirty="0" smtClean="0"/>
              <a:t>normalized</a:t>
            </a:r>
          </a:p>
          <a:p>
            <a:pPr marL="0" indent="0">
              <a:buNone/>
            </a:pPr>
            <a:r>
              <a:rPr lang="en-US" dirty="0" smtClean="0"/>
              <a:t>	[1</a:t>
            </a:r>
            <a:r>
              <a:rPr lang="en-US" dirty="0"/>
              <a:t>,…,1, -1,…,-</a:t>
            </a:r>
            <a:r>
              <a:rPr lang="en-US" dirty="0" smtClean="0"/>
              <a:t>1, </a:t>
            </a:r>
            <a:r>
              <a:rPr lang="en-US" dirty="0"/>
              <a:t>0…0, </a:t>
            </a:r>
            <a:r>
              <a:rPr lang="en-US" dirty="0" smtClean="0"/>
              <a:t>0…0, </a:t>
            </a:r>
            <a:r>
              <a:rPr lang="en-US" dirty="0"/>
              <a:t>0…0, </a:t>
            </a:r>
            <a:r>
              <a:rPr lang="en-US" dirty="0" smtClean="0"/>
              <a:t>0…0</a:t>
            </a:r>
            <a:r>
              <a:rPr lang="en-US" dirty="0"/>
              <a:t> , 0…0, 0…0</a:t>
            </a:r>
            <a:r>
              <a:rPr lang="en-US" dirty="0" smtClean="0"/>
              <a:t>]</a:t>
            </a:r>
            <a:endParaRPr lang="en-US" dirty="0"/>
          </a:p>
          <a:p>
            <a:endParaRPr lang="en-US" dirty="0" smtClean="0"/>
          </a:p>
          <a:p>
            <a:r>
              <a:rPr lang="el-GR" dirty="0"/>
              <a:t>Ψ</a:t>
            </a:r>
            <a:r>
              <a:rPr lang="en-US" dirty="0" smtClean="0"/>
              <a:t>{2,1} </a:t>
            </a:r>
            <a:r>
              <a:rPr lang="en-US" dirty="0"/>
              <a:t>= normalized</a:t>
            </a:r>
          </a:p>
          <a:p>
            <a:pPr marL="0" indent="0">
              <a:buNone/>
            </a:pPr>
            <a:r>
              <a:rPr lang="en-US" dirty="0" smtClean="0"/>
              <a:t>	[</a:t>
            </a:r>
            <a:r>
              <a:rPr lang="en-US" dirty="0"/>
              <a:t>0…0, 0…0, </a:t>
            </a:r>
            <a:r>
              <a:rPr lang="en-US" dirty="0" smtClean="0"/>
              <a:t>1</a:t>
            </a:r>
            <a:r>
              <a:rPr lang="en-US" dirty="0"/>
              <a:t>,…,1, -1,…,-1, </a:t>
            </a:r>
            <a:r>
              <a:rPr lang="en-US" dirty="0" smtClean="0"/>
              <a:t>0…0</a:t>
            </a:r>
            <a:r>
              <a:rPr lang="en-US" dirty="0"/>
              <a:t>, 0…0 , 0…0, 0…0</a:t>
            </a:r>
            <a:r>
              <a:rPr lang="en-US" dirty="0" smtClean="0"/>
              <a:t>]</a:t>
            </a:r>
          </a:p>
          <a:p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39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Haar</a:t>
            </a:r>
            <a:r>
              <a:rPr lang="en-US" dirty="0" smtClean="0"/>
              <a:t> Wavelets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 = 8. Writing into matrix…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good point is (H_8)^T H_8 = I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682" y="2477294"/>
            <a:ext cx="569595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03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good point is </a:t>
            </a:r>
            <a:r>
              <a:rPr lang="en-US" dirty="0" smtClean="0"/>
              <a:t>H^T H </a:t>
            </a:r>
            <a:r>
              <a:rPr lang="en-US" dirty="0"/>
              <a:t>= I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5482" y="1519239"/>
            <a:ext cx="10301963" cy="573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825625"/>
            <a:ext cx="74676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1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349</Words>
  <Application>Microsoft Office PowerPoint</Application>
  <PresentationFormat>如螢幕大小 (4:3)</PresentationFormat>
  <Paragraphs>70</Paragraphs>
  <Slides>16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1" baseType="lpstr">
      <vt:lpstr>新細明體</vt:lpstr>
      <vt:lpstr>Arial</vt:lpstr>
      <vt:lpstr>Calibri</vt:lpstr>
      <vt:lpstr>Calibri Light</vt:lpstr>
      <vt:lpstr>Office Theme</vt:lpstr>
      <vt:lpstr>Tutorial 4 Some technical analysis examples</vt:lpstr>
      <vt:lpstr>PowerPoint 簡報</vt:lpstr>
      <vt:lpstr>The SMA-based trading method</vt:lpstr>
      <vt:lpstr>Example 1: SMA trading for HSI</vt:lpstr>
      <vt:lpstr>Haar Wavelets</vt:lpstr>
      <vt:lpstr>Haar Wavelets</vt:lpstr>
      <vt:lpstr>Haar Wavelets</vt:lpstr>
      <vt:lpstr>The good point is H^T H = I </vt:lpstr>
      <vt:lpstr>PowerPoint 簡報</vt:lpstr>
      <vt:lpstr>Haar wavelet decomposition</vt:lpstr>
      <vt:lpstr>PowerPoint 簡報</vt:lpstr>
      <vt:lpstr>Example 2 – with Matlab</vt:lpstr>
      <vt:lpstr>PowerPoint 簡報</vt:lpstr>
      <vt:lpstr>PowerPoint 簡報</vt:lpstr>
      <vt:lpstr>PowerPoint 簡報</vt:lpstr>
      <vt:lpstr>PowerPoint 簡報</vt:lpstr>
    </vt:vector>
  </TitlesOfParts>
  <Company>CUHK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 4 Some technical analysis examples</dc:title>
  <dc:creator>cylam</dc:creator>
  <cp:lastModifiedBy>CY Lam</cp:lastModifiedBy>
  <cp:revision>86</cp:revision>
  <dcterms:created xsi:type="dcterms:W3CDTF">2015-10-15T03:20:02Z</dcterms:created>
  <dcterms:modified xsi:type="dcterms:W3CDTF">2015-10-15T15:33:03Z</dcterms:modified>
</cp:coreProperties>
</file>